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1" r:id="rId4"/>
    <p:sldId id="275" r:id="rId5"/>
    <p:sldId id="280" r:id="rId6"/>
    <p:sldId id="282" r:id="rId7"/>
    <p:sldId id="279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68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4" autoAdjust="0"/>
    <p:restoredTop sz="94660"/>
  </p:normalViewPr>
  <p:slideViewPr>
    <p:cSldViewPr snapToGrid="0">
      <p:cViewPr varScale="1">
        <p:scale>
          <a:sx n="84" d="100"/>
          <a:sy n="84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3199-3B50-48A6-82DE-EE79AAA1E1FE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EA845-0424-4356-B0BC-2214C23B2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01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3199-3B50-48A6-82DE-EE79AAA1E1FE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EA845-0424-4356-B0BC-2214C23B2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55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3199-3B50-48A6-82DE-EE79AAA1E1FE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EA845-0424-4356-B0BC-2214C23B2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26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3199-3B50-48A6-82DE-EE79AAA1E1FE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EA845-0424-4356-B0BC-2214C23B2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03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3199-3B50-48A6-82DE-EE79AAA1E1FE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EA845-0424-4356-B0BC-2214C23B2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3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3199-3B50-48A6-82DE-EE79AAA1E1FE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EA845-0424-4356-B0BC-2214C23B2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20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3199-3B50-48A6-82DE-EE79AAA1E1FE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EA845-0424-4356-B0BC-2214C23B2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25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3199-3B50-48A6-82DE-EE79AAA1E1FE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EA845-0424-4356-B0BC-2214C23B2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81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3199-3B50-48A6-82DE-EE79AAA1E1FE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EA845-0424-4356-B0BC-2214C23B2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06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3199-3B50-48A6-82DE-EE79AAA1E1FE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EA845-0424-4356-B0BC-2214C23B2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30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3199-3B50-48A6-82DE-EE79AAA1E1FE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EA845-0424-4356-B0BC-2214C23B2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9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83199-3B50-48A6-82DE-EE79AAA1E1FE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EA845-0424-4356-B0BC-2214C23B2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02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179748-12DA-4F1B-8E93-725DDBA7A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938010"/>
          </a:xfrm>
        </p:spPr>
        <p:txBody>
          <a:bodyPr>
            <a:normAutofit/>
          </a:bodyPr>
          <a:lstStyle/>
          <a:p>
            <a:endParaRPr lang="en-US" sz="6000" b="1" dirty="0">
              <a:solidFill>
                <a:schemeClr val="bg1"/>
              </a:solidFill>
            </a:endParaRPr>
          </a:p>
          <a:p>
            <a:r>
              <a:rPr lang="en-US" sz="6000" b="1" dirty="0">
                <a:solidFill>
                  <a:schemeClr val="bg1"/>
                </a:solidFill>
              </a:rPr>
              <a:t>TEST YOUR </a:t>
            </a:r>
          </a:p>
          <a:p>
            <a:r>
              <a:rPr lang="en-US" sz="6000" b="1" dirty="0">
                <a:solidFill>
                  <a:schemeClr val="bg1"/>
                </a:solidFill>
              </a:rPr>
              <a:t>INTELLIGENCE</a:t>
            </a:r>
          </a:p>
        </p:txBody>
      </p:sp>
      <p:pic>
        <p:nvPicPr>
          <p:cNvPr id="4" name="Picture 8" descr="Nerd Computer Geek with Laptop — Stock Vector #138332556">
            <a:extLst>
              <a:ext uri="{FF2B5EF4-FFF2-40B4-BE49-F238E27FC236}">
                <a16:creationId xmlns:a16="http://schemas.microsoft.com/office/drawing/2014/main" id="{2AA851EC-E0E2-4BC1-9A86-C21DA2F5B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940" y="2924920"/>
            <a:ext cx="3623310" cy="362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57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A4E6E-A292-44F1-9818-8B29FE482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5400" b="1" dirty="0">
                <a:solidFill>
                  <a:schemeClr val="bg1"/>
                </a:solidFill>
              </a:rPr>
              <a:t>  #4.  No one goes to that restaurant any more because it’s always so crowded.  </a:t>
            </a:r>
          </a:p>
          <a:p>
            <a:pPr marL="0" indent="0" algn="ctr">
              <a:buNone/>
            </a:pPr>
            <a:r>
              <a:rPr lang="en-US" sz="5400" b="1" i="1" dirty="0"/>
              <a:t>If the restaurant is crowded, that means many people go there.  If nobody went to that place if wouldn’t be crowded</a:t>
            </a:r>
          </a:p>
        </p:txBody>
      </p:sp>
    </p:spTree>
    <p:extLst>
      <p:ext uri="{BB962C8B-B14F-4D97-AF65-F5344CB8AC3E}">
        <p14:creationId xmlns:p14="http://schemas.microsoft.com/office/powerpoint/2010/main" val="1095023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A4E6E-A292-44F1-9818-8B29FE482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5400" b="1" dirty="0">
                <a:solidFill>
                  <a:schemeClr val="bg1"/>
                </a:solidFill>
              </a:rPr>
              <a:t>  #5.  I’m glad I don’t like carrots, because if I liked them I’d eat them, and they taste   </a:t>
            </a:r>
          </a:p>
          <a:p>
            <a:pPr marL="0" indent="0">
              <a:buNone/>
            </a:pPr>
            <a:r>
              <a:rPr lang="en-US" sz="5400" b="1" dirty="0">
                <a:solidFill>
                  <a:schemeClr val="bg1"/>
                </a:solidFill>
              </a:rPr>
              <a:t>    awful.</a:t>
            </a:r>
          </a:p>
          <a:p>
            <a:pPr marL="0" indent="0" algn="ctr">
              <a:buNone/>
            </a:pPr>
            <a:endParaRPr lang="en-US" sz="5400" b="1" i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263E36-F85C-44A5-8865-56208C905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860" y="3429000"/>
            <a:ext cx="4482006" cy="29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57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A4E6E-A292-44F1-9818-8B29FE482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5400" b="1" dirty="0">
                <a:solidFill>
                  <a:schemeClr val="bg1"/>
                </a:solidFill>
              </a:rPr>
              <a:t>  #5.  I’m glad I don’t like carrots, because if I liked them I’d eat them, and they taste awful.  </a:t>
            </a:r>
          </a:p>
          <a:p>
            <a:pPr marL="0" indent="0" algn="ctr">
              <a:buNone/>
            </a:pPr>
            <a:r>
              <a:rPr lang="en-US" sz="5400" b="1" i="1" dirty="0"/>
              <a:t>If you liked carrots you would not think they taste awful.</a:t>
            </a:r>
            <a:r>
              <a:rPr lang="en-US" sz="5400" b="1" dirty="0">
                <a:solidFill>
                  <a:schemeClr val="bg1"/>
                </a:solidFill>
              </a:rPr>
              <a:t>  </a:t>
            </a:r>
          </a:p>
          <a:p>
            <a:pPr marL="0" indent="0" algn="ctr">
              <a:buNone/>
            </a:pPr>
            <a:endParaRPr lang="en-US" sz="5400" b="1" i="1" dirty="0"/>
          </a:p>
        </p:txBody>
      </p:sp>
    </p:spTree>
    <p:extLst>
      <p:ext uri="{BB962C8B-B14F-4D97-AF65-F5344CB8AC3E}">
        <p14:creationId xmlns:p14="http://schemas.microsoft.com/office/powerpoint/2010/main" val="697421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A4E6E-A292-44F1-9818-8B29FE482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5400" b="1" dirty="0">
                <a:solidFill>
                  <a:schemeClr val="bg1"/>
                </a:solidFill>
              </a:rPr>
              <a:t>  #6.  If you can read this sign, please ask for help.</a:t>
            </a:r>
            <a:endParaRPr lang="en-US" sz="5400" b="1" i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E88956-6644-4AF1-A4D3-5415286C2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659" y="2834481"/>
            <a:ext cx="5474682" cy="365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18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A4E6E-A292-44F1-9818-8B29FE482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5400" b="1" dirty="0">
                <a:solidFill>
                  <a:schemeClr val="bg1"/>
                </a:solidFill>
              </a:rPr>
              <a:t>  #6.  If you can read this sign, please ask for help.</a:t>
            </a:r>
          </a:p>
          <a:p>
            <a:pPr marL="0" indent="0" algn="ctr">
              <a:buNone/>
            </a:pPr>
            <a:r>
              <a:rPr lang="en-US" sz="5400" b="1" i="1" dirty="0"/>
              <a:t>If you can’t read the sign, you can’t know that you should ask for help.  </a:t>
            </a:r>
          </a:p>
        </p:txBody>
      </p:sp>
    </p:spTree>
    <p:extLst>
      <p:ext uri="{BB962C8B-B14F-4D97-AF65-F5344CB8AC3E}">
        <p14:creationId xmlns:p14="http://schemas.microsoft.com/office/powerpoint/2010/main" val="3827874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EB390-67C9-4A74-BC0B-69A802304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0"/>
            <a:ext cx="7886700" cy="617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/>
          </a:p>
          <a:p>
            <a:pPr marL="0" indent="0" algn="ctr">
              <a:buNone/>
            </a:pPr>
            <a:endParaRPr lang="en-US" sz="7200" b="1" dirty="0"/>
          </a:p>
          <a:p>
            <a:pPr marL="0" indent="0" algn="ctr">
              <a:buNone/>
            </a:pPr>
            <a:r>
              <a:rPr lang="en-US" sz="7200" b="1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2458641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BEA73-0E63-467B-9F98-5718C655D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6F787-89D1-4B17-8F66-459C70DD2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718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0DE37-F109-4E5D-A274-15D3F7325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B31D1-47F6-4111-9A23-85BF4DAA6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23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01F8A-C5C2-4885-90B9-49CDE1EBA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596BF-3506-44CA-B003-3CD3BE649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8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E934D-77BA-4F13-B92B-B325360AB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CF8E9-203E-4B2C-9F94-BF36E21BA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83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529B6-AB4F-43AD-A6AA-39C479C9D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48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</a:rPr>
              <a:t>The following sentences sound correct, but there is something wrong with each one.  What is wrong?</a:t>
            </a:r>
          </a:p>
        </p:txBody>
      </p:sp>
    </p:spTree>
    <p:extLst>
      <p:ext uri="{BB962C8B-B14F-4D97-AF65-F5344CB8AC3E}">
        <p14:creationId xmlns:p14="http://schemas.microsoft.com/office/powerpoint/2010/main" val="1185017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CE71EE-B8CE-447B-A2D5-1F71F0EC80DD}"/>
              </a:ext>
            </a:extLst>
          </p:cNvPr>
          <p:cNvSpPr/>
          <p:nvPr/>
        </p:nvSpPr>
        <p:spPr>
          <a:xfrm>
            <a:off x="0" y="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5400" b="1" dirty="0">
              <a:solidFill>
                <a:prstClr val="white"/>
              </a:solidFill>
            </a:endParaRPr>
          </a:p>
          <a:p>
            <a:pPr lvl="0"/>
            <a:r>
              <a:rPr lang="en-US" sz="5400" b="1" dirty="0">
                <a:solidFill>
                  <a:prstClr val="white"/>
                </a:solidFill>
              </a:rPr>
              <a:t>    #1. This book fills a badly </a:t>
            </a:r>
          </a:p>
          <a:p>
            <a:pPr lvl="0" algn="ctr"/>
            <a:r>
              <a:rPr lang="en-US" sz="5400" b="1" dirty="0">
                <a:solidFill>
                  <a:prstClr val="white"/>
                </a:solidFill>
              </a:rPr>
              <a:t>needed gap</a:t>
            </a:r>
          </a:p>
          <a:p>
            <a:pPr lvl="0" algn="ctr"/>
            <a:r>
              <a:rPr lang="en-US" sz="5400" b="1" dirty="0">
                <a:solidFill>
                  <a:prstClr val="white"/>
                </a:solidFill>
              </a:rPr>
              <a:t> in your education.</a:t>
            </a:r>
          </a:p>
        </p:txBody>
      </p:sp>
      <p:pic>
        <p:nvPicPr>
          <p:cNvPr id="5" name="Picture 2" descr="https://thumbs.dreamstime.com/z/math-book-ii-mathematics-book-science-icon-vector-image-can-also-be-used-math-symbols-suitable-use-web-apps-mobile-apps-101012172.jpg">
            <a:extLst>
              <a:ext uri="{FF2B5EF4-FFF2-40B4-BE49-F238E27FC236}">
                <a16:creationId xmlns:a16="http://schemas.microsoft.com/office/drawing/2014/main" id="{60C5C416-E9EA-49AF-871B-08E09B3D70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0" t="11834" r="22647" b="19266"/>
          <a:stretch/>
        </p:blipFill>
        <p:spPr bwMode="auto">
          <a:xfrm>
            <a:off x="3354705" y="3441681"/>
            <a:ext cx="2434590" cy="327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489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A4E6E-A292-44F1-9818-8B29FE482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5400" b="1" dirty="0">
                <a:solidFill>
                  <a:schemeClr val="bg1"/>
                </a:solidFill>
              </a:rPr>
              <a:t>  #1. This book fills a badly     needed gap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bg1"/>
                </a:solidFill>
              </a:rPr>
              <a:t> in your education.</a:t>
            </a:r>
          </a:p>
          <a:p>
            <a:pPr marL="0" indent="0" algn="ctr">
              <a:buNone/>
            </a:pPr>
            <a:endParaRPr lang="en-US" sz="5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5400" b="1" i="1" dirty="0"/>
              <a:t>No one needs a ‘gap’ in his/her education.</a:t>
            </a:r>
          </a:p>
        </p:txBody>
      </p:sp>
    </p:spTree>
    <p:extLst>
      <p:ext uri="{BB962C8B-B14F-4D97-AF65-F5344CB8AC3E}">
        <p14:creationId xmlns:p14="http://schemas.microsoft.com/office/powerpoint/2010/main" val="1412617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A4E6E-A292-44F1-9818-8B29FE482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5400" b="1" dirty="0">
                <a:solidFill>
                  <a:schemeClr val="bg1"/>
                </a:solidFill>
              </a:rPr>
              <a:t>  #2. Don’t go near the water until you have learned how to swim.  </a:t>
            </a:r>
          </a:p>
          <a:p>
            <a:pPr marL="0" indent="0" algn="ctr">
              <a:buNone/>
            </a:pP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8532B4-E736-4E0B-8C3A-E43852E81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529" y="3245981"/>
            <a:ext cx="6882981" cy="32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20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A4E6E-A292-44F1-9818-8B29FE482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5400" b="1" dirty="0">
                <a:solidFill>
                  <a:schemeClr val="bg1"/>
                </a:solidFill>
              </a:rPr>
              <a:t>  #2. Don’t go near the water until you have learned how to swim.  </a:t>
            </a:r>
          </a:p>
          <a:p>
            <a:pPr marL="0" indent="0" algn="ctr">
              <a:buNone/>
            </a:pPr>
            <a:r>
              <a:rPr lang="en-US" sz="5400" b="1" i="1" dirty="0"/>
              <a:t>You can’t learn to swim unless you go in the water.</a:t>
            </a:r>
          </a:p>
        </p:txBody>
      </p:sp>
    </p:spTree>
    <p:extLst>
      <p:ext uri="{BB962C8B-B14F-4D97-AF65-F5344CB8AC3E}">
        <p14:creationId xmlns:p14="http://schemas.microsoft.com/office/powerpoint/2010/main" val="3138467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A4E6E-A292-44F1-9818-8B29FE482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5400" b="1" dirty="0">
                <a:solidFill>
                  <a:schemeClr val="bg1"/>
                </a:solidFill>
              </a:rPr>
              <a:t>  #3. If you get this message, call me right away; otherwise don’t call.    </a:t>
            </a:r>
          </a:p>
          <a:p>
            <a:pPr marL="0" indent="0" algn="ctr">
              <a:buNone/>
            </a:pP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4" name="Picture 6" descr="https://thumbs.dreamstime.com/z/contact-me-cell-phone-hand-holding-screen-32221686.jpg">
            <a:extLst>
              <a:ext uri="{FF2B5EF4-FFF2-40B4-BE49-F238E27FC236}">
                <a16:creationId xmlns:a16="http://schemas.microsoft.com/office/drawing/2014/main" id="{75C9D010-BD91-4F88-A8F4-22E7100DD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25"/>
          <a:stretch/>
        </p:blipFill>
        <p:spPr bwMode="auto">
          <a:xfrm>
            <a:off x="2411730" y="3429000"/>
            <a:ext cx="4658995" cy="315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058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A4E6E-A292-44F1-9818-8B29FE482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5400" b="1" dirty="0">
                <a:solidFill>
                  <a:schemeClr val="bg1"/>
                </a:solidFill>
              </a:rPr>
              <a:t>  #3. If you get this message, call me right away; otherwise don’t call. </a:t>
            </a:r>
          </a:p>
          <a:p>
            <a:pPr marL="0" indent="0" algn="ctr">
              <a:buNone/>
            </a:pPr>
            <a:r>
              <a:rPr lang="en-US" sz="5400" b="1" i="1" dirty="0"/>
              <a:t>If you </a:t>
            </a:r>
            <a:r>
              <a:rPr lang="en-US" sz="5400" b="1" dirty="0">
                <a:solidFill>
                  <a:schemeClr val="bg1"/>
                </a:solidFill>
              </a:rPr>
              <a:t> </a:t>
            </a:r>
            <a:r>
              <a:rPr lang="en-US" sz="5400" b="1" i="1" dirty="0"/>
              <a:t>didn’t get the message you won’t know that you should or should not call.</a:t>
            </a:r>
            <a:endParaRPr lang="en-US" sz="5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841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A4E6E-A292-44F1-9818-8B29FE482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5400" b="1" dirty="0">
                <a:solidFill>
                  <a:schemeClr val="bg1"/>
                </a:solidFill>
              </a:rPr>
              <a:t>  #4.  No one goes to that restaurant any more because it’s always so crowded.  </a:t>
            </a:r>
          </a:p>
          <a:p>
            <a:pPr marL="0" indent="0" algn="ctr">
              <a:buNone/>
            </a:pPr>
            <a:endParaRPr lang="en-US" sz="5400" b="1" i="1" dirty="0"/>
          </a:p>
        </p:txBody>
      </p:sp>
      <p:pic>
        <p:nvPicPr>
          <p:cNvPr id="4" name="Picture 10" descr="https://thumbs.dreamstime.com/z/french-restaurant-typical-wooden-painted-facade-35625324.jpg">
            <a:extLst>
              <a:ext uri="{FF2B5EF4-FFF2-40B4-BE49-F238E27FC236}">
                <a16:creationId xmlns:a16="http://schemas.microsoft.com/office/drawing/2014/main" id="{0C420CBA-5162-4102-A331-EBE2F0DF1B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2" b="10500"/>
          <a:stretch/>
        </p:blipFill>
        <p:spPr bwMode="auto">
          <a:xfrm>
            <a:off x="2130903" y="3180702"/>
            <a:ext cx="4882194" cy="335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365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341</Words>
  <Application>Microsoft Office PowerPoint</Application>
  <PresentationFormat>On-screen Show (4:3)</PresentationFormat>
  <Paragraphs>44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Eales</dc:creator>
  <cp:lastModifiedBy>Roger Eales</cp:lastModifiedBy>
  <cp:revision>8</cp:revision>
  <dcterms:created xsi:type="dcterms:W3CDTF">2018-02-23T12:54:32Z</dcterms:created>
  <dcterms:modified xsi:type="dcterms:W3CDTF">2018-02-23T13:55:43Z</dcterms:modified>
</cp:coreProperties>
</file>